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3"/>
  </p:notesMasterIdLst>
  <p:sldIdLst>
    <p:sldId id="256" r:id="rId5"/>
    <p:sldId id="257" r:id="rId6"/>
    <p:sldId id="379" r:id="rId7"/>
    <p:sldId id="373" r:id="rId8"/>
    <p:sldId id="378" r:id="rId9"/>
    <p:sldId id="274" r:id="rId10"/>
    <p:sldId id="377" r:id="rId11"/>
    <p:sldId id="357" r:id="rId12"/>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0920"/>
    <a:srgbClr val="0000FF"/>
    <a:srgbClr val="0000CC"/>
    <a:srgbClr val="EEBD30"/>
    <a:srgbClr val="C0DB37"/>
    <a:srgbClr val="83A2CA"/>
    <a:srgbClr val="0402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398" autoAdjust="0"/>
  </p:normalViewPr>
  <p:slideViewPr>
    <p:cSldViewPr snapToGrid="0" snapToObjects="1">
      <p:cViewPr varScale="1">
        <p:scale>
          <a:sx n="115" d="100"/>
          <a:sy n="115" d="100"/>
        </p:scale>
        <p:origin x="1494" y="96"/>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830" tIns="46415" rIns="92830" bIns="46415"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2830" tIns="46415" rIns="92830" bIns="46415" rtlCol="0"/>
          <a:lstStyle>
            <a:lvl1pPr algn="r">
              <a:defRPr sz="1200"/>
            </a:lvl1pPr>
          </a:lstStyle>
          <a:p>
            <a:fld id="{875DE250-5CA6-4D5B-A003-28D63F44089C}" type="datetimeFigureOut">
              <a:rPr lang="en-US" smtClean="0"/>
              <a:t>2/18/2020</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2830" tIns="46415" rIns="92830" bIns="46415"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2830" tIns="46415" rIns="92830" bIns="464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6"/>
            <a:ext cx="3037840" cy="464820"/>
          </a:xfrm>
          <a:prstGeom prst="rect">
            <a:avLst/>
          </a:prstGeom>
        </p:spPr>
        <p:txBody>
          <a:bodyPr vert="horz" lIns="92830" tIns="46415" rIns="92830" bIns="4641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6"/>
            <a:ext cx="3037840" cy="464820"/>
          </a:xfrm>
          <a:prstGeom prst="rect">
            <a:avLst/>
          </a:prstGeom>
        </p:spPr>
        <p:txBody>
          <a:bodyPr vert="horz" lIns="92830" tIns="46415" rIns="92830" bIns="46415" rtlCol="0" anchor="b"/>
          <a:lstStyle>
            <a:lvl1pPr algn="r">
              <a:defRPr sz="1200"/>
            </a:lvl1pPr>
          </a:lstStyle>
          <a:p>
            <a:fld id="{62E366C7-1CE9-4F42-AE88-C4781F677C91}" type="slidenum">
              <a:rPr lang="en-US" smtClean="0"/>
              <a:t>‹#›</a:t>
            </a:fld>
            <a:endParaRPr lang="en-US" dirty="0"/>
          </a:p>
        </p:txBody>
      </p:sp>
    </p:spTree>
    <p:extLst>
      <p:ext uri="{BB962C8B-B14F-4D97-AF65-F5344CB8AC3E}">
        <p14:creationId xmlns:p14="http://schemas.microsoft.com/office/powerpoint/2010/main" val="912193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Apprenticeships aligns…</a:t>
            </a:r>
          </a:p>
        </p:txBody>
      </p:sp>
      <p:sp>
        <p:nvSpPr>
          <p:cNvPr id="4" name="Slide Number Placeholder 3"/>
          <p:cNvSpPr>
            <a:spLocks noGrp="1"/>
          </p:cNvSpPr>
          <p:nvPr>
            <p:ph type="sldNum" sz="quarter" idx="5"/>
          </p:nvPr>
        </p:nvSpPr>
        <p:spPr/>
        <p:txBody>
          <a:bodyPr/>
          <a:lstStyle/>
          <a:p>
            <a:fld id="{A88EB8E9-7E05-4C60-A58D-798732DD5BFE}" type="slidenum">
              <a:rPr lang="en-US" smtClean="0"/>
              <a:t>2</a:t>
            </a:fld>
            <a:endParaRPr lang="en-US" dirty="0"/>
          </a:p>
        </p:txBody>
      </p:sp>
    </p:spTree>
    <p:extLst>
      <p:ext uri="{BB962C8B-B14F-4D97-AF65-F5344CB8AC3E}">
        <p14:creationId xmlns:p14="http://schemas.microsoft.com/office/powerpoint/2010/main" val="3298537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Difference from work experience, educators and supervisors co-evaluate them. </a:t>
            </a:r>
          </a:p>
        </p:txBody>
      </p:sp>
      <p:sp>
        <p:nvSpPr>
          <p:cNvPr id="4" name="Slide Number Placeholder 3"/>
          <p:cNvSpPr>
            <a:spLocks noGrp="1"/>
          </p:cNvSpPr>
          <p:nvPr>
            <p:ph type="sldNum" sz="quarter" idx="5"/>
          </p:nvPr>
        </p:nvSpPr>
        <p:spPr/>
        <p:txBody>
          <a:bodyPr/>
          <a:lstStyle/>
          <a:p>
            <a:fld id="{62E366C7-1CE9-4F42-AE88-C4781F677C91}" type="slidenum">
              <a:rPr lang="en-US" smtClean="0"/>
              <a:t>3</a:t>
            </a:fld>
            <a:endParaRPr lang="en-US" dirty="0"/>
          </a:p>
        </p:txBody>
      </p:sp>
    </p:spTree>
    <p:extLst>
      <p:ext uri="{BB962C8B-B14F-4D97-AF65-F5344CB8AC3E}">
        <p14:creationId xmlns:p14="http://schemas.microsoft.com/office/powerpoint/2010/main" val="3110089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K-12 Student Tab, In-Demand jobs,  Employment projections occupation table tab</a:t>
            </a:r>
          </a:p>
        </p:txBody>
      </p:sp>
      <p:sp>
        <p:nvSpPr>
          <p:cNvPr id="4" name="Slide Number Placeholder 3"/>
          <p:cNvSpPr>
            <a:spLocks noGrp="1"/>
          </p:cNvSpPr>
          <p:nvPr>
            <p:ph type="sldNum" sz="quarter" idx="5"/>
          </p:nvPr>
        </p:nvSpPr>
        <p:spPr/>
        <p:txBody>
          <a:bodyPr/>
          <a:lstStyle/>
          <a:p>
            <a:fld id="{62E366C7-1CE9-4F42-AE88-C4781F677C91}" type="slidenum">
              <a:rPr lang="en-US" smtClean="0"/>
              <a:t>5</a:t>
            </a:fld>
            <a:endParaRPr lang="en-US" dirty="0"/>
          </a:p>
        </p:txBody>
      </p:sp>
    </p:spTree>
    <p:extLst>
      <p:ext uri="{BB962C8B-B14F-4D97-AF65-F5344CB8AC3E}">
        <p14:creationId xmlns:p14="http://schemas.microsoft.com/office/powerpoint/2010/main" val="1789906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6</a:t>
            </a:fld>
            <a:endParaRPr lang="en-US" dirty="0"/>
          </a:p>
        </p:txBody>
      </p:sp>
    </p:spTree>
    <p:extLst>
      <p:ext uri="{BB962C8B-B14F-4D97-AF65-F5344CB8AC3E}">
        <p14:creationId xmlns:p14="http://schemas.microsoft.com/office/powerpoint/2010/main" val="1301046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WebXams</a:t>
            </a:r>
            <a:r>
              <a:rPr lang="en-US" dirty="0"/>
              <a:t> taken where applicable</a:t>
            </a:r>
          </a:p>
        </p:txBody>
      </p:sp>
      <p:sp>
        <p:nvSpPr>
          <p:cNvPr id="4" name="Slide Number Placeholder 3"/>
          <p:cNvSpPr>
            <a:spLocks noGrp="1"/>
          </p:cNvSpPr>
          <p:nvPr>
            <p:ph type="sldNum" sz="quarter" idx="5"/>
          </p:nvPr>
        </p:nvSpPr>
        <p:spPr/>
        <p:txBody>
          <a:bodyPr/>
          <a:lstStyle/>
          <a:p>
            <a:fld id="{62E366C7-1CE9-4F42-AE88-C4781F677C91}" type="slidenum">
              <a:rPr lang="en-US" smtClean="0"/>
              <a:t>7</a:t>
            </a:fld>
            <a:endParaRPr lang="en-US" dirty="0"/>
          </a:p>
        </p:txBody>
      </p:sp>
    </p:spTree>
    <p:extLst>
      <p:ext uri="{BB962C8B-B14F-4D97-AF65-F5344CB8AC3E}">
        <p14:creationId xmlns:p14="http://schemas.microsoft.com/office/powerpoint/2010/main" val="38109794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467" y="5514102"/>
            <a:ext cx="7772400" cy="646331"/>
          </a:xfrm>
        </p:spPr>
        <p:txBody>
          <a:bodyPr lIns="0" tIns="0" rIns="0" bIns="0" anchor="b" anchorCtr="0">
            <a:spAutoFit/>
          </a:bodyPr>
          <a:lstStyle>
            <a:lvl1pPr algn="l">
              <a:defRPr sz="4200" b="1">
                <a:solidFill>
                  <a:srgbClr val="C00000"/>
                </a:solidFill>
              </a:defRPr>
            </a:lvl1pPr>
          </a:lstStyle>
          <a:p>
            <a:r>
              <a:rPr lang="en-US" dirty="0"/>
              <a:t>Click to edit Master title style</a:t>
            </a:r>
          </a:p>
        </p:txBody>
      </p:sp>
      <p:sp>
        <p:nvSpPr>
          <p:cNvPr id="3" name="Subtitle 2"/>
          <p:cNvSpPr>
            <a:spLocks noGrp="1"/>
          </p:cNvSpPr>
          <p:nvPr>
            <p:ph type="subTitle" idx="1"/>
          </p:nvPr>
        </p:nvSpPr>
        <p:spPr>
          <a:xfrm>
            <a:off x="406467" y="6279478"/>
            <a:ext cx="6400800" cy="430887"/>
          </a:xfrm>
        </p:spPr>
        <p:txBody>
          <a:bodyPr lIns="0" tIns="0" rIns="0" bIns="0" anchor="t" anchorCtr="0">
            <a:spAutoFit/>
          </a:bodyPr>
          <a:lstStyle>
            <a:lvl1pPr marL="0" indent="0" algn="l">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7" name="Picture 6" descr="ODE_LOGO.jpg"/>
          <p:cNvPicPr>
            <a:picLocks noChangeAspect="1"/>
          </p:cNvPicPr>
          <p:nvPr userDrawn="1"/>
        </p:nvPicPr>
        <p:blipFill>
          <a:blip r:embed="rId2"/>
          <a:stretch>
            <a:fillRect/>
          </a:stretch>
        </p:blipFill>
        <p:spPr>
          <a:xfrm>
            <a:off x="6807267" y="6186917"/>
            <a:ext cx="2012050" cy="369560"/>
          </a:xfrm>
          <a:prstGeom prst="rect">
            <a:avLst/>
          </a:prstGeom>
        </p:spPr>
      </p:pic>
      <p:pic>
        <p:nvPicPr>
          <p:cNvPr id="8" name="Picture 7" descr="PhotoOption3.jpg"/>
          <p:cNvPicPr>
            <a:picLocks noChangeAspect="1"/>
          </p:cNvPicPr>
          <p:nvPr userDrawn="1"/>
        </p:nvPicPr>
        <p:blipFill>
          <a:blip r:embed="rId3"/>
          <a:stretch>
            <a:fillRect/>
          </a:stretch>
        </p:blipFill>
        <p:spPr>
          <a:xfrm>
            <a:off x="0" y="0"/>
            <a:ext cx="9144000" cy="516940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46331"/>
          </a:xfrm>
        </p:spPr>
        <p:txBody>
          <a:bodyPr>
            <a:spAutoFit/>
          </a:bodyPr>
          <a:lstStyle>
            <a:lvl1pPr>
              <a:defRPr sz="4200" b="1">
                <a:solidFill>
                  <a:srgbClr val="CD0920"/>
                </a:solidFill>
              </a:defRPr>
            </a:lvl1pPr>
          </a:lstStyle>
          <a:p>
            <a:r>
              <a:rPr lang="en-US" dirty="0"/>
              <a:t>Click to edit Master title style</a:t>
            </a:r>
          </a:p>
        </p:txBody>
      </p:sp>
      <p:sp>
        <p:nvSpPr>
          <p:cNvPr id="3" name="Content Placeholder 2"/>
          <p:cNvSpPr>
            <a:spLocks noGrp="1"/>
          </p:cNvSpPr>
          <p:nvPr>
            <p:ph idx="1"/>
          </p:nvPr>
        </p:nvSpPr>
        <p:spPr>
          <a:xfrm>
            <a:off x="457200" y="1057644"/>
            <a:ext cx="8229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FOOTER-1.jpg"/>
          <p:cNvPicPr>
            <a:picLocks noChangeAspect="1"/>
          </p:cNvPicPr>
          <p:nvPr userDrawn="1"/>
        </p:nvPicPr>
        <p:blipFill>
          <a:blip r:embed="rId2"/>
          <a:stretch>
            <a:fillRect/>
          </a:stretch>
        </p:blipFill>
        <p:spPr>
          <a:xfrm>
            <a:off x="0" y="6378160"/>
            <a:ext cx="9144000" cy="4876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681836"/>
          </a:xfrm>
          <a:prstGeom prst="rect">
            <a:avLst/>
          </a:prstGeom>
        </p:spPr>
        <p:txBody>
          <a:bodyPr vert="horz" lIns="0" tIns="0" rIns="0" bIns="0" rtlCol="0" anchor="t" anchorCtr="0">
            <a:noAutofit/>
          </a:bodyPr>
          <a:lstStyle/>
          <a:p>
            <a:r>
              <a:rPr lang="en-US" dirty="0"/>
              <a:t>Click to edit Master title style</a:t>
            </a:r>
          </a:p>
        </p:txBody>
      </p:sp>
      <p:sp>
        <p:nvSpPr>
          <p:cNvPr id="3" name="Text Placeholder 2"/>
          <p:cNvSpPr>
            <a:spLocks noGrp="1"/>
          </p:cNvSpPr>
          <p:nvPr>
            <p:ph type="body" idx="1"/>
          </p:nvPr>
        </p:nvSpPr>
        <p:spPr>
          <a:xfrm>
            <a:off x="457200" y="1139036"/>
            <a:ext cx="8229600" cy="4525963"/>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457200" rtl="0" eaLnBrk="1" latinLnBrk="0" hangingPunct="1">
        <a:spcBef>
          <a:spcPct val="0"/>
        </a:spcBef>
        <a:buNone/>
        <a:defRPr sz="4200" b="1" kern="1200">
          <a:solidFill>
            <a:srgbClr val="C00000"/>
          </a:solidFill>
          <a:latin typeface="Arial"/>
          <a:ea typeface="+mj-ea"/>
          <a:cs typeface="Arial"/>
        </a:defRPr>
      </a:lvl1pPr>
    </p:titleStyle>
    <p:body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education.ohio.gov/getattachment/Topics/Career-Tech/Career-Connections/Work-Based-Learning/Ohio-Work-Based-Learning-Overview.pdf.aspx?lang=en-U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jobseeker.ohiomeansjobs.monster.co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workforcedatatools.chrr.ohio-state.edu/employmentprojections/" TargetMode="External"/><Relationship Id="rId4" Type="http://schemas.openxmlformats.org/officeDocument/2006/relationships/hyperlink" Target="https://jobseeker.ohiomeansjobs.monster.com/exploreit/Careers.aspx?action=industry&amp;usertype=mnm&amp;code=62&amp;src=os"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drugfeeclub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086484"/>
            <a:ext cx="8178867" cy="612058"/>
          </a:xfrm>
        </p:spPr>
        <p:txBody>
          <a:bodyPr/>
          <a:lstStyle/>
          <a:p>
            <a:r>
              <a:rPr lang="en-US" dirty="0"/>
              <a:t> (Pre) Apprenticeships</a:t>
            </a:r>
          </a:p>
        </p:txBody>
      </p:sp>
      <p:sp>
        <p:nvSpPr>
          <p:cNvPr id="3" name="Subtitle 2"/>
          <p:cNvSpPr>
            <a:spLocks noGrp="1"/>
          </p:cNvSpPr>
          <p:nvPr>
            <p:ph type="subTitle" idx="1"/>
          </p:nvPr>
        </p:nvSpPr>
        <p:spPr>
          <a:xfrm>
            <a:off x="36871" y="5752331"/>
            <a:ext cx="6998109" cy="615553"/>
          </a:xfrm>
        </p:spPr>
        <p:txBody>
          <a:bodyPr/>
          <a:lstStyle/>
          <a:p>
            <a:r>
              <a:rPr lang="en-US" sz="2000" b="1" i="1" dirty="0"/>
              <a:t>Shell Nichols, Assistant Director, Ohio Department of Education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0824"/>
            <a:ext cx="8229600" cy="1165602"/>
          </a:xfrm>
        </p:spPr>
        <p:txBody>
          <a:bodyPr/>
          <a:lstStyle/>
          <a:p>
            <a:r>
              <a:rPr lang="en-US" dirty="0"/>
              <a:t>Each Child Our Future</a:t>
            </a:r>
            <a:br>
              <a:rPr lang="en-US" dirty="0"/>
            </a:br>
            <a:r>
              <a:rPr lang="en-US" dirty="0"/>
              <a:t>Ohio Strategic Plan</a:t>
            </a:r>
          </a:p>
        </p:txBody>
      </p:sp>
      <p:pic>
        <p:nvPicPr>
          <p:cNvPr id="4" name="Content Placeholder 3">
            <a:extLst>
              <a:ext uri="{FF2B5EF4-FFF2-40B4-BE49-F238E27FC236}">
                <a16:creationId xmlns:a16="http://schemas.microsoft.com/office/drawing/2014/main" id="{884C291B-03D0-436B-8F65-2231657C0B37}"/>
              </a:ext>
            </a:extLst>
          </p:cNvPr>
          <p:cNvPicPr>
            <a:picLocks noGrp="1" noChangeAspect="1"/>
          </p:cNvPicPr>
          <p:nvPr>
            <p:ph idx="1"/>
          </p:nvPr>
        </p:nvPicPr>
        <p:blipFill>
          <a:blip r:embed="rId3"/>
          <a:stretch>
            <a:fillRect/>
          </a:stretch>
        </p:blipFill>
        <p:spPr>
          <a:xfrm>
            <a:off x="864158" y="1425068"/>
            <a:ext cx="6863024" cy="3558904"/>
          </a:xfrm>
          <a:prstGeom prst="rect">
            <a:avLst/>
          </a:prstGeom>
        </p:spPr>
      </p:pic>
      <p:sp>
        <p:nvSpPr>
          <p:cNvPr id="7" name="Arrow: Left 6">
            <a:extLst>
              <a:ext uri="{FF2B5EF4-FFF2-40B4-BE49-F238E27FC236}">
                <a16:creationId xmlns:a16="http://schemas.microsoft.com/office/drawing/2014/main" id="{2003DEB5-4338-492D-81DD-6101D4211EF1}"/>
              </a:ext>
            </a:extLst>
          </p:cNvPr>
          <p:cNvSpPr/>
          <p:nvPr/>
        </p:nvSpPr>
        <p:spPr>
          <a:xfrm>
            <a:off x="3597310" y="1577591"/>
            <a:ext cx="2160395" cy="375018"/>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7E96638-DFF5-493F-8A2B-BDD397757D4A}"/>
              </a:ext>
            </a:extLst>
          </p:cNvPr>
          <p:cNvPicPr>
            <a:picLocks noChangeAspect="1"/>
          </p:cNvPicPr>
          <p:nvPr/>
        </p:nvPicPr>
        <p:blipFill>
          <a:blip r:embed="rId4"/>
          <a:stretch>
            <a:fillRect/>
          </a:stretch>
        </p:blipFill>
        <p:spPr>
          <a:xfrm>
            <a:off x="813452" y="5021026"/>
            <a:ext cx="7115175" cy="12573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D08DE-D1E4-4322-9958-FC797DD2EFE0}"/>
              </a:ext>
            </a:extLst>
          </p:cNvPr>
          <p:cNvSpPr>
            <a:spLocks noGrp="1"/>
          </p:cNvSpPr>
          <p:nvPr>
            <p:ph type="title"/>
          </p:nvPr>
        </p:nvSpPr>
        <p:spPr>
          <a:xfrm>
            <a:off x="457200" y="361338"/>
            <a:ext cx="8229600" cy="646331"/>
          </a:xfrm>
        </p:spPr>
        <p:txBody>
          <a:bodyPr/>
          <a:lstStyle/>
          <a:p>
            <a:r>
              <a:rPr lang="en-US" dirty="0"/>
              <a:t>Work-Based Learning	</a:t>
            </a:r>
          </a:p>
        </p:txBody>
      </p:sp>
      <p:sp>
        <p:nvSpPr>
          <p:cNvPr id="3" name="Content Placeholder 2">
            <a:extLst>
              <a:ext uri="{FF2B5EF4-FFF2-40B4-BE49-F238E27FC236}">
                <a16:creationId xmlns:a16="http://schemas.microsoft.com/office/drawing/2014/main" id="{26128B72-62BC-4BF2-8B8A-41F9EBE25957}"/>
              </a:ext>
            </a:extLst>
          </p:cNvPr>
          <p:cNvSpPr>
            <a:spLocks noGrp="1"/>
          </p:cNvSpPr>
          <p:nvPr>
            <p:ph idx="1"/>
          </p:nvPr>
        </p:nvSpPr>
        <p:spPr>
          <a:xfrm>
            <a:off x="457200" y="1057644"/>
            <a:ext cx="8229600" cy="4955229"/>
          </a:xfrm>
        </p:spPr>
        <p:txBody>
          <a:bodyPr/>
          <a:lstStyle/>
          <a:p>
            <a:pPr marL="0" indent="0">
              <a:buNone/>
            </a:pPr>
            <a:r>
              <a:rPr lang="en-US" b="1" dirty="0"/>
              <a:t>Work-Based Learning </a:t>
            </a:r>
            <a:r>
              <a:rPr lang="en-US" sz="2400" dirty="0"/>
              <a:t>are experiences are conducted at a work site during or after school. They are designed to provide authentic learning experiences to students that link academic, technical and professional skills. Business and education partners work together to evaluate and supervise the experience, which must be documented with training or learning plans and evaluation forms.</a:t>
            </a:r>
          </a:p>
          <a:p>
            <a:pPr marL="0" indent="0">
              <a:buNone/>
            </a:pPr>
            <a:r>
              <a:rPr lang="en-US" sz="1600" dirty="0">
                <a:hlinkClick r:id="rId3"/>
              </a:rPr>
              <a:t>http://education.ohio.gov/getattachment/Topics/Career-Tech/Career-Connections/Work-Based-Learning/Ohio-Work-Based-Learning-Overview.pdf.aspx?lang=en-US</a:t>
            </a:r>
            <a:endParaRPr lang="en-US" sz="1600" b="1" dirty="0"/>
          </a:p>
          <a:p>
            <a:pPr marL="0" indent="0">
              <a:buNone/>
            </a:pPr>
            <a:r>
              <a:rPr lang="en-US" b="1" dirty="0"/>
              <a:t>Pre-Apprenticeship </a:t>
            </a:r>
            <a:r>
              <a:rPr lang="en-US" sz="2400" dirty="0"/>
              <a:t>is a program that prepares students for on the job training for a formal Registered Apprenticeship training program.</a:t>
            </a:r>
          </a:p>
          <a:p>
            <a:pPr marL="0" indent="0">
              <a:buNone/>
            </a:pPr>
            <a:endParaRPr lang="en-US" dirty="0"/>
          </a:p>
        </p:txBody>
      </p:sp>
    </p:spTree>
    <p:extLst>
      <p:ext uri="{BB962C8B-B14F-4D97-AF65-F5344CB8AC3E}">
        <p14:creationId xmlns:p14="http://schemas.microsoft.com/office/powerpoint/2010/main" val="2600780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2" name="Title 1">
            <a:extLst>
              <a:ext uri="{FF2B5EF4-FFF2-40B4-BE49-F238E27FC236}">
                <a16:creationId xmlns:a16="http://schemas.microsoft.com/office/drawing/2014/main" id="{89BD0709-56E8-4C44-93B9-D04C325085A4}"/>
              </a:ext>
            </a:extLst>
          </p:cNvPr>
          <p:cNvSpPr>
            <a:spLocks noGrp="1"/>
          </p:cNvSpPr>
          <p:nvPr>
            <p:ph type="title"/>
          </p:nvPr>
        </p:nvSpPr>
        <p:spPr>
          <a:xfrm>
            <a:off x="4643718" y="518172"/>
            <a:ext cx="4066743" cy="833038"/>
          </a:xfrm>
        </p:spPr>
        <p:txBody>
          <a:bodyPr>
            <a:normAutofit/>
          </a:bodyPr>
          <a:lstStyle/>
          <a:p>
            <a:pPr>
              <a:lnSpc>
                <a:spcPct val="90000"/>
              </a:lnSpc>
            </a:pPr>
            <a:r>
              <a:rPr lang="en-US" sz="3900" dirty="0">
                <a:solidFill>
                  <a:srgbClr val="000000"/>
                </a:solidFill>
              </a:rPr>
              <a:t>In-Demand Jobs</a:t>
            </a:r>
          </a:p>
        </p:txBody>
      </p:sp>
      <p:sp>
        <p:nvSpPr>
          <p:cNvPr id="14"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 name="Picture 2" descr="https://workforcedatatools.chrr.ohio-state.edu/employmentprojections/images/Ohio_jor_medium.png">
            <a:extLst>
              <a:ext uri="{FF2B5EF4-FFF2-40B4-BE49-F238E27FC236}">
                <a16:creationId xmlns:a16="http://schemas.microsoft.com/office/drawing/2014/main" id="{128D1049-F565-4095-AB3E-CFA1C0DD251A}"/>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t="1366" r="3" b="1372"/>
          <a:stretch/>
        </p:blipFill>
        <p:spPr bwMode="auto">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A608D10-F30A-4321-ADC1-EC1E1814BE56}"/>
              </a:ext>
            </a:extLst>
          </p:cNvPr>
          <p:cNvSpPr>
            <a:spLocks noGrp="1"/>
          </p:cNvSpPr>
          <p:nvPr>
            <p:ph idx="1"/>
          </p:nvPr>
        </p:nvSpPr>
        <p:spPr>
          <a:xfrm>
            <a:off x="4974330" y="2202136"/>
            <a:ext cx="3733184" cy="4025606"/>
          </a:xfrm>
        </p:spPr>
        <p:txBody>
          <a:bodyPr anchor="ctr">
            <a:normAutofit/>
          </a:bodyPr>
          <a:lstStyle/>
          <a:p>
            <a:pPr marL="0" indent="0">
              <a:lnSpc>
                <a:spcPct val="90000"/>
              </a:lnSpc>
              <a:buNone/>
            </a:pPr>
            <a:r>
              <a:rPr lang="en-US" sz="2300" dirty="0">
                <a:solidFill>
                  <a:srgbClr val="000000"/>
                </a:solidFill>
              </a:rPr>
              <a:t>What are in-demand jobs?</a:t>
            </a:r>
          </a:p>
          <a:p>
            <a:pPr marL="0" indent="0">
              <a:lnSpc>
                <a:spcPct val="90000"/>
              </a:lnSpc>
              <a:buNone/>
            </a:pPr>
            <a:endParaRPr lang="en-US" sz="900" dirty="0">
              <a:solidFill>
                <a:srgbClr val="000000"/>
              </a:solidFill>
            </a:endParaRPr>
          </a:p>
          <a:p>
            <a:pPr marL="0" indent="0">
              <a:lnSpc>
                <a:spcPct val="90000"/>
              </a:lnSpc>
              <a:buNone/>
            </a:pPr>
            <a:r>
              <a:rPr lang="en-US" sz="1500" dirty="0">
                <a:solidFill>
                  <a:srgbClr val="000000"/>
                </a:solidFill>
              </a:rPr>
              <a:t>A job that has a sustainable wage and a promising future based on the project number of openings and growth. </a:t>
            </a:r>
          </a:p>
          <a:p>
            <a:pPr marL="0" indent="0">
              <a:lnSpc>
                <a:spcPct val="90000"/>
              </a:lnSpc>
              <a:buNone/>
            </a:pPr>
            <a:endParaRPr lang="en-US" sz="1500" dirty="0">
              <a:solidFill>
                <a:srgbClr val="000000"/>
              </a:solidFill>
            </a:endParaRPr>
          </a:p>
          <a:p>
            <a:pPr>
              <a:lnSpc>
                <a:spcPct val="90000"/>
              </a:lnSpc>
              <a:buFont typeface="Arial" panose="020B0604020202020204" pitchFamily="34" charset="0"/>
              <a:buChar char="•"/>
            </a:pPr>
            <a:r>
              <a:rPr lang="en-US" sz="1500" dirty="0">
                <a:solidFill>
                  <a:srgbClr val="000000"/>
                </a:solidFill>
              </a:rPr>
              <a:t>80% of state median wage $13.47 per hour or more;</a:t>
            </a:r>
          </a:p>
          <a:p>
            <a:pPr marL="0" indent="0">
              <a:lnSpc>
                <a:spcPct val="90000"/>
              </a:lnSpc>
              <a:buNone/>
            </a:pPr>
            <a:endParaRPr lang="en-US" sz="1500" dirty="0">
              <a:solidFill>
                <a:srgbClr val="000000"/>
              </a:solidFill>
            </a:endParaRPr>
          </a:p>
          <a:p>
            <a:pPr>
              <a:lnSpc>
                <a:spcPct val="90000"/>
              </a:lnSpc>
              <a:buFont typeface="Arial" panose="020B0604020202020204" pitchFamily="34" charset="0"/>
              <a:buChar char="•"/>
            </a:pPr>
            <a:r>
              <a:rPr lang="en-US" sz="1500" dirty="0">
                <a:solidFill>
                  <a:srgbClr val="000000"/>
                </a:solidFill>
              </a:rPr>
              <a:t>Annual growth in the number of jobs greater than the statewide average of 50; and</a:t>
            </a:r>
          </a:p>
          <a:p>
            <a:pPr marL="0" indent="0">
              <a:lnSpc>
                <a:spcPct val="90000"/>
              </a:lnSpc>
              <a:buNone/>
            </a:pPr>
            <a:endParaRPr lang="en-US" sz="1500" dirty="0">
              <a:solidFill>
                <a:srgbClr val="000000"/>
              </a:solidFill>
            </a:endParaRPr>
          </a:p>
          <a:p>
            <a:pPr>
              <a:lnSpc>
                <a:spcPct val="90000"/>
              </a:lnSpc>
              <a:buFont typeface="Arial" panose="020B0604020202020204" pitchFamily="34" charset="0"/>
              <a:buChar char="•"/>
            </a:pPr>
            <a:r>
              <a:rPr lang="en-US" sz="1500" dirty="0">
                <a:solidFill>
                  <a:srgbClr val="000000"/>
                </a:solidFill>
              </a:rPr>
              <a:t>Annual job opening greater than the statewide average of 230.</a:t>
            </a:r>
          </a:p>
          <a:p>
            <a:pPr>
              <a:lnSpc>
                <a:spcPct val="90000"/>
              </a:lnSpc>
              <a:buFont typeface="Arial" panose="020B0604020202020204" pitchFamily="34" charset="0"/>
              <a:buChar char="•"/>
            </a:pPr>
            <a:endParaRPr lang="en-US" sz="1500" dirty="0">
              <a:solidFill>
                <a:srgbClr val="000000"/>
              </a:solidFill>
            </a:endParaRPr>
          </a:p>
          <a:p>
            <a:pPr>
              <a:lnSpc>
                <a:spcPct val="90000"/>
              </a:lnSpc>
              <a:buFont typeface="Arial" panose="020B0604020202020204" pitchFamily="34" charset="0"/>
              <a:buChar char="•"/>
            </a:pPr>
            <a:endParaRPr lang="en-US" sz="1500" dirty="0">
              <a:solidFill>
                <a:srgbClr val="000000"/>
              </a:solidFill>
            </a:endParaRPr>
          </a:p>
          <a:p>
            <a:pPr marL="0" indent="0">
              <a:lnSpc>
                <a:spcPct val="90000"/>
              </a:lnSpc>
              <a:buNone/>
            </a:pPr>
            <a:endParaRPr lang="en-US" sz="1500" dirty="0">
              <a:solidFill>
                <a:srgbClr val="000000"/>
              </a:solidFill>
            </a:endParaRPr>
          </a:p>
          <a:p>
            <a:pPr marL="0" indent="0">
              <a:lnSpc>
                <a:spcPct val="90000"/>
              </a:lnSpc>
              <a:buNone/>
            </a:pPr>
            <a:endParaRPr lang="en-US" sz="1500" dirty="0">
              <a:solidFill>
                <a:srgbClr val="000000"/>
              </a:solidFill>
            </a:endParaRPr>
          </a:p>
          <a:p>
            <a:pPr marL="0" indent="0">
              <a:lnSpc>
                <a:spcPct val="90000"/>
              </a:lnSpc>
              <a:buNone/>
            </a:pPr>
            <a:endParaRPr lang="en-US" sz="1500" dirty="0">
              <a:solidFill>
                <a:srgbClr val="000000"/>
              </a:solidFill>
            </a:endParaRPr>
          </a:p>
          <a:p>
            <a:pPr marL="0" indent="0">
              <a:lnSpc>
                <a:spcPct val="90000"/>
              </a:lnSpc>
              <a:buNone/>
            </a:pPr>
            <a:endParaRPr lang="en-US" sz="900" dirty="0">
              <a:solidFill>
                <a:srgbClr val="000000"/>
              </a:solidFill>
            </a:endParaRPr>
          </a:p>
          <a:p>
            <a:pPr marL="0" indent="0">
              <a:lnSpc>
                <a:spcPct val="90000"/>
              </a:lnSpc>
              <a:buNone/>
            </a:pPr>
            <a:endParaRPr lang="en-US" sz="900" dirty="0">
              <a:solidFill>
                <a:srgbClr val="000000"/>
              </a:solidFill>
            </a:endParaRPr>
          </a:p>
          <a:p>
            <a:pPr>
              <a:lnSpc>
                <a:spcPct val="90000"/>
              </a:lnSpc>
            </a:pPr>
            <a:endParaRPr lang="en-US" sz="900" dirty="0">
              <a:solidFill>
                <a:srgbClr val="000000"/>
              </a:solidFill>
            </a:endParaRPr>
          </a:p>
          <a:p>
            <a:pPr marL="0" indent="0">
              <a:lnSpc>
                <a:spcPct val="90000"/>
              </a:lnSpc>
              <a:buNone/>
            </a:pPr>
            <a:endParaRPr lang="en-US" sz="900" dirty="0">
              <a:solidFill>
                <a:srgbClr val="000000"/>
              </a:solidFill>
            </a:endParaRPr>
          </a:p>
        </p:txBody>
      </p:sp>
    </p:spTree>
    <p:extLst>
      <p:ext uri="{BB962C8B-B14F-4D97-AF65-F5344CB8AC3E}">
        <p14:creationId xmlns:p14="http://schemas.microsoft.com/office/powerpoint/2010/main" val="2095327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FB24F-C94F-426C-8451-A2D729ADD8EB}"/>
              </a:ext>
            </a:extLst>
          </p:cNvPr>
          <p:cNvSpPr>
            <a:spLocks noGrp="1"/>
          </p:cNvSpPr>
          <p:nvPr>
            <p:ph type="title"/>
          </p:nvPr>
        </p:nvSpPr>
        <p:spPr/>
        <p:txBody>
          <a:bodyPr/>
          <a:lstStyle/>
          <a:p>
            <a:r>
              <a:rPr lang="en-US" dirty="0"/>
              <a:t>Labor Market Data</a:t>
            </a:r>
          </a:p>
        </p:txBody>
      </p:sp>
      <p:sp>
        <p:nvSpPr>
          <p:cNvPr id="3" name="Content Placeholder 2">
            <a:extLst>
              <a:ext uri="{FF2B5EF4-FFF2-40B4-BE49-F238E27FC236}">
                <a16:creationId xmlns:a16="http://schemas.microsoft.com/office/drawing/2014/main" id="{2CFDA409-601A-4686-B28D-F4A9BEF1CC8B}"/>
              </a:ext>
            </a:extLst>
          </p:cNvPr>
          <p:cNvSpPr>
            <a:spLocks noGrp="1"/>
          </p:cNvSpPr>
          <p:nvPr>
            <p:ph idx="1"/>
          </p:nvPr>
        </p:nvSpPr>
        <p:spPr/>
        <p:txBody>
          <a:bodyPr/>
          <a:lstStyle/>
          <a:p>
            <a:pPr>
              <a:buFont typeface="Arial" panose="020B0604020202020204" pitchFamily="34" charset="0"/>
              <a:buChar char="•"/>
            </a:pPr>
            <a:r>
              <a:rPr lang="en-US" sz="2800" dirty="0">
                <a:hlinkClick r:id="rId3"/>
              </a:rPr>
              <a:t>https://jobseeker.ohiomeansjobs.monster.com/</a:t>
            </a:r>
            <a:endParaRPr lang="en-US" sz="2800" dirty="0">
              <a:hlinkClick r:id="rId4"/>
            </a:endParaRPr>
          </a:p>
          <a:p>
            <a:pPr marL="0" indent="0">
              <a:buNone/>
            </a:pPr>
            <a:endParaRPr lang="en-US" dirty="0">
              <a:hlinkClick r:id="rId4"/>
            </a:endParaRPr>
          </a:p>
          <a:p>
            <a:pPr>
              <a:buFont typeface="Arial" panose="020B0604020202020204" pitchFamily="34" charset="0"/>
              <a:buChar char="•"/>
            </a:pPr>
            <a:r>
              <a:rPr lang="en-US" sz="2800" dirty="0">
                <a:hlinkClick r:id="rId4"/>
              </a:rPr>
              <a:t>https://jobseeker.ohiomeansjobs.monster.com/exploreit/Careers.aspx?action=industry&amp;usertype=mnm&amp;code=62&amp;src=os</a:t>
            </a:r>
            <a:endParaRPr lang="en-US" sz="2800" dirty="0"/>
          </a:p>
          <a:p>
            <a:pPr>
              <a:buFont typeface="Arial" panose="020B0604020202020204" pitchFamily="34" charset="0"/>
              <a:buChar char="•"/>
            </a:pPr>
            <a:endParaRPr lang="en-US" dirty="0"/>
          </a:p>
          <a:p>
            <a:pPr>
              <a:buFont typeface="Arial" panose="020B0604020202020204" pitchFamily="34" charset="0"/>
              <a:buChar char="•"/>
            </a:pPr>
            <a:r>
              <a:rPr lang="en-US" sz="2800" dirty="0">
                <a:hlinkClick r:id="rId5"/>
              </a:rPr>
              <a:t>https://workforcedatatools.chrr.ohio-state.edu/employmentprojections</a:t>
            </a:r>
            <a:r>
              <a:rPr lang="en-US" dirty="0">
                <a:hlinkClick r:id="rId5"/>
              </a:rPr>
              <a:t>/</a:t>
            </a: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1536089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292662"/>
          </a:xfrm>
        </p:spPr>
        <p:txBody>
          <a:bodyPr/>
          <a:lstStyle/>
          <a:p>
            <a:r>
              <a:rPr lang="en-US" dirty="0"/>
              <a:t>ODE Pre-Apprenticeship Course</a:t>
            </a:r>
            <a:br>
              <a:rPr lang="en-US" dirty="0"/>
            </a:br>
            <a:r>
              <a:rPr lang="en-US" dirty="0"/>
              <a:t>990365</a:t>
            </a:r>
          </a:p>
        </p:txBody>
      </p:sp>
      <p:sp>
        <p:nvSpPr>
          <p:cNvPr id="3" name="Content Placeholder 2"/>
          <p:cNvSpPr>
            <a:spLocks noGrp="1"/>
          </p:cNvSpPr>
          <p:nvPr>
            <p:ph idx="1"/>
          </p:nvPr>
        </p:nvSpPr>
        <p:spPr>
          <a:xfrm>
            <a:off x="175847" y="1932039"/>
            <a:ext cx="8968154" cy="4783327"/>
          </a:xfrm>
        </p:spPr>
        <p:txBody>
          <a:bodyPr/>
          <a:lstStyle/>
          <a:p>
            <a:pPr>
              <a:buFont typeface="Wingdings" panose="05000000000000000000" pitchFamily="2" charset="2"/>
              <a:buChar char="§"/>
            </a:pPr>
            <a:r>
              <a:rPr lang="en-US" sz="4400" dirty="0">
                <a:latin typeface="Arial" panose="020B0604020202020204" pitchFamily="34" charset="0"/>
                <a:cs typeface="Arial" panose="020B0604020202020204" pitchFamily="34" charset="0"/>
              </a:rPr>
              <a:t> Basic </a:t>
            </a:r>
            <a:r>
              <a:rPr lang="en-US" sz="4400" dirty="0">
                <a:solidFill>
                  <a:srgbClr val="CD0920"/>
                </a:solidFill>
                <a:latin typeface="Arial" panose="020B0604020202020204" pitchFamily="34" charset="0"/>
                <a:cs typeface="Arial" panose="020B0604020202020204" pitchFamily="34" charset="0"/>
              </a:rPr>
              <a:t>technical</a:t>
            </a:r>
            <a:r>
              <a:rPr lang="en-US" sz="4400" dirty="0">
                <a:latin typeface="Arial" panose="020B0604020202020204" pitchFamily="34" charset="0"/>
                <a:cs typeface="Arial" panose="020B0604020202020204" pitchFamily="34" charset="0"/>
              </a:rPr>
              <a:t> and </a:t>
            </a:r>
            <a:r>
              <a:rPr lang="en-US" sz="4400" dirty="0">
                <a:solidFill>
                  <a:srgbClr val="CD0920"/>
                </a:solidFill>
                <a:latin typeface="Arial" panose="020B0604020202020204" pitchFamily="34" charset="0"/>
                <a:cs typeface="Arial" panose="020B0604020202020204" pitchFamily="34" charset="0"/>
              </a:rPr>
              <a:t>job-readiness</a:t>
            </a:r>
            <a:r>
              <a:rPr lang="en-US" sz="4400" dirty="0">
                <a:latin typeface="Arial" panose="020B0604020202020204" pitchFamily="34" charset="0"/>
                <a:cs typeface="Arial" panose="020B0604020202020204" pitchFamily="34" charset="0"/>
              </a:rPr>
              <a:t> skills for a designated apprentice occupation – 144 hrs. classroom</a:t>
            </a:r>
          </a:p>
          <a:p>
            <a:pPr marL="0" indent="0">
              <a:buNone/>
            </a:pPr>
            <a:endParaRPr lang="en-US" sz="4400" dirty="0">
              <a:latin typeface="Arial" panose="020B0604020202020204" pitchFamily="34" charset="0"/>
              <a:cs typeface="Arial" panose="020B0604020202020204" pitchFamily="34" charset="0"/>
            </a:endParaRPr>
          </a:p>
          <a:p>
            <a:pPr>
              <a:buFont typeface="Wingdings" panose="05000000000000000000" pitchFamily="2" charset="2"/>
              <a:buChar char="§"/>
            </a:pPr>
            <a:r>
              <a:rPr lang="en-US" sz="4400" dirty="0">
                <a:latin typeface="Arial" panose="020B0604020202020204" pitchFamily="34" charset="0"/>
                <a:cs typeface="Arial" panose="020B0604020202020204" pitchFamily="34" charset="0"/>
              </a:rPr>
              <a:t>Classroom and on-the-job (paid experience) – 120 to 900 hours</a:t>
            </a:r>
          </a:p>
          <a:p>
            <a:pPr marL="0" indent="0">
              <a:buNone/>
            </a:pPr>
            <a:endParaRPr lang="en-US" sz="4000" dirty="0"/>
          </a:p>
        </p:txBody>
      </p:sp>
    </p:spTree>
    <p:extLst>
      <p:ext uri="{BB962C8B-B14F-4D97-AF65-F5344CB8AC3E}">
        <p14:creationId xmlns:p14="http://schemas.microsoft.com/office/powerpoint/2010/main" val="39438079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629DA-3D01-43CE-B8FA-6415A5D8E808}"/>
              </a:ext>
            </a:extLst>
          </p:cNvPr>
          <p:cNvSpPr>
            <a:spLocks noGrp="1"/>
          </p:cNvSpPr>
          <p:nvPr>
            <p:ph type="title"/>
          </p:nvPr>
        </p:nvSpPr>
        <p:spPr>
          <a:xfrm>
            <a:off x="457200" y="457200"/>
            <a:ext cx="8229600" cy="909782"/>
          </a:xfrm>
        </p:spPr>
        <p:txBody>
          <a:bodyPr/>
          <a:lstStyle/>
          <a:p>
            <a:r>
              <a:rPr lang="en-US" dirty="0"/>
              <a:t>Pre Apprenticeship Course</a:t>
            </a:r>
            <a:br>
              <a:rPr lang="en-US" dirty="0"/>
            </a:br>
            <a:endParaRPr lang="en-US" dirty="0"/>
          </a:p>
        </p:txBody>
      </p:sp>
      <p:pic>
        <p:nvPicPr>
          <p:cNvPr id="4" name="Content Placeholder 3">
            <a:extLst>
              <a:ext uri="{FF2B5EF4-FFF2-40B4-BE49-F238E27FC236}">
                <a16:creationId xmlns:a16="http://schemas.microsoft.com/office/drawing/2014/main" id="{2D954838-6939-49A5-B593-4AAB8788AE54}"/>
              </a:ext>
            </a:extLst>
          </p:cNvPr>
          <p:cNvPicPr>
            <a:picLocks noGrp="1" noChangeAspect="1"/>
          </p:cNvPicPr>
          <p:nvPr>
            <p:ph idx="1"/>
          </p:nvPr>
        </p:nvPicPr>
        <p:blipFill>
          <a:blip r:embed="rId3"/>
          <a:stretch>
            <a:fillRect/>
          </a:stretch>
        </p:blipFill>
        <p:spPr>
          <a:xfrm>
            <a:off x="457200" y="1209965"/>
            <a:ext cx="8229600" cy="4821374"/>
          </a:xfrm>
          <a:prstGeom prst="rect">
            <a:avLst/>
          </a:prstGeom>
        </p:spPr>
      </p:pic>
    </p:spTree>
    <p:extLst>
      <p:ext uri="{BB962C8B-B14F-4D97-AF65-F5344CB8AC3E}">
        <p14:creationId xmlns:p14="http://schemas.microsoft.com/office/powerpoint/2010/main" val="3512492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E5B65-4E27-473F-B8B4-7B66822648A7}"/>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BC20FB99-9672-4B56-842A-41268A2F2A88}"/>
              </a:ext>
            </a:extLst>
          </p:cNvPr>
          <p:cNvSpPr>
            <a:spLocks noGrp="1"/>
          </p:cNvSpPr>
          <p:nvPr>
            <p:ph idx="1"/>
          </p:nvPr>
        </p:nvSpPr>
        <p:spPr>
          <a:xfrm>
            <a:off x="457200" y="1057644"/>
            <a:ext cx="8229600" cy="5110074"/>
          </a:xfrm>
        </p:spPr>
        <p:txBody>
          <a:bodyPr/>
          <a:lstStyle/>
          <a:p>
            <a:pPr>
              <a:buFont typeface="Arial" panose="020B0604020202020204" pitchFamily="34" charset="0"/>
              <a:buChar char="•"/>
            </a:pPr>
            <a:r>
              <a:rPr lang="en-US" b="1" dirty="0">
                <a:solidFill>
                  <a:srgbClr val="CD0920"/>
                </a:solidFill>
              </a:rPr>
              <a:t>Adecco – CTE/Miscellaneous</a:t>
            </a:r>
          </a:p>
          <a:p>
            <a:r>
              <a:rPr lang="en-US" dirty="0">
                <a:solidFill>
                  <a:srgbClr val="0000FF"/>
                </a:solidFill>
              </a:rPr>
              <a:t>Career Connections – Credit Flex/WBL</a:t>
            </a:r>
          </a:p>
          <a:p>
            <a:pPr marL="0" indent="0">
              <a:buNone/>
            </a:pPr>
            <a:r>
              <a:rPr lang="en-US" dirty="0">
                <a:solidFill>
                  <a:srgbClr val="0000FF"/>
                </a:solidFill>
              </a:rPr>
              <a:t>  </a:t>
            </a:r>
            <a:r>
              <a:rPr lang="en-US" u="sng" dirty="0" err="1">
                <a:solidFill>
                  <a:srgbClr val="0000FF"/>
                </a:solidFill>
              </a:rPr>
              <a:t>Education.Ohio.Gov</a:t>
            </a:r>
            <a:r>
              <a:rPr lang="en-US" u="sng" dirty="0">
                <a:solidFill>
                  <a:srgbClr val="0000FF"/>
                </a:solidFill>
              </a:rPr>
              <a:t> </a:t>
            </a:r>
            <a:r>
              <a:rPr lang="en-US" dirty="0">
                <a:solidFill>
                  <a:srgbClr val="0000FF"/>
                </a:solidFill>
              </a:rPr>
              <a:t>and</a:t>
            </a:r>
          </a:p>
          <a:p>
            <a:pPr>
              <a:buFont typeface="Arial" panose="020B0604020202020204" pitchFamily="34" charset="0"/>
              <a:buChar char="•"/>
            </a:pPr>
            <a:r>
              <a:rPr lang="en-US" b="1">
                <a:solidFill>
                  <a:srgbClr val="CD0920"/>
                </a:solidFill>
              </a:rPr>
              <a:t>Drug </a:t>
            </a:r>
            <a:r>
              <a:rPr lang="en-US" b="1" dirty="0">
                <a:solidFill>
                  <a:srgbClr val="CD0920"/>
                </a:solidFill>
              </a:rPr>
              <a:t>Free Clubs of America – </a:t>
            </a:r>
            <a:r>
              <a:rPr lang="en-US" b="1" dirty="0">
                <a:solidFill>
                  <a:srgbClr val="CD0920"/>
                </a:solidFill>
                <a:hlinkClick r:id="rId2"/>
              </a:rPr>
              <a:t>www.drugfeeclubs.com</a:t>
            </a:r>
            <a:endParaRPr lang="en-US" b="1" dirty="0">
              <a:solidFill>
                <a:srgbClr val="CD0920"/>
              </a:solidFill>
            </a:endParaRPr>
          </a:p>
          <a:p>
            <a:pPr>
              <a:buFont typeface="Arial" panose="020B0604020202020204" pitchFamily="34" charset="0"/>
              <a:buChar char="•"/>
            </a:pPr>
            <a:endParaRPr lang="en-US" dirty="0"/>
          </a:p>
          <a:p>
            <a:pPr>
              <a:buFont typeface="Arial" panose="020B0604020202020204" pitchFamily="34" charset="0"/>
              <a:buChar char="•"/>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37165112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5B1FABC32805468FE9B806B792CFE9" ma:contentTypeVersion="1" ma:contentTypeDescription="Create a new document." ma:contentTypeScope="" ma:versionID="7816300b107979b0377c2283553afb8e">
  <xsd:schema xmlns:xsd="http://www.w3.org/2001/XMLSchema" xmlns:xs="http://www.w3.org/2001/XMLSchema" xmlns:p="http://schemas.microsoft.com/office/2006/metadata/properties" xmlns:ns1="http://schemas.microsoft.com/sharepoint/v3" targetNamespace="http://schemas.microsoft.com/office/2006/metadata/properties" ma:root="true" ma:fieldsID="a447206dab0015f8b9f8924535193e8c"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FBA3398-A6DC-4184-BBB4-5C0FEF228D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FB9C593-109B-4DA0-B408-CBCB46915D68}">
  <ds:schemaRefs>
    <ds:schemaRef ds:uri="http://purl.org/dc/dcmitype/"/>
    <ds:schemaRef ds:uri="http://schemas.microsoft.com/sharepoint/v3"/>
    <ds:schemaRef ds:uri="http://purl.org/dc/elements/1.1/"/>
    <ds:schemaRef ds:uri="http://www.w3.org/XML/1998/namespace"/>
    <ds:schemaRef ds:uri="http://schemas.microsoft.com/office/2006/documentManagement/types"/>
    <ds:schemaRef ds:uri="http://purl.org/dc/terms/"/>
    <ds:schemaRef ds:uri="http://schemas.openxmlformats.org/package/2006/metadata/core-properties"/>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0EC4C707-7296-4919-80FB-05ADACFDBF1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1706</TotalTime>
  <Words>352</Words>
  <Application>Microsoft Office PowerPoint</Application>
  <PresentationFormat>On-screen Show (4:3)</PresentationFormat>
  <Paragraphs>52</Paragraphs>
  <Slides>8</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Wingdings</vt:lpstr>
      <vt:lpstr>Office Theme</vt:lpstr>
      <vt:lpstr> (Pre) Apprenticeships</vt:lpstr>
      <vt:lpstr>Each Child Our Future Ohio Strategic Plan</vt:lpstr>
      <vt:lpstr>Work-Based Learning </vt:lpstr>
      <vt:lpstr>In-Demand Jobs</vt:lpstr>
      <vt:lpstr>Labor Market Data</vt:lpstr>
      <vt:lpstr>ODE Pre-Apprenticeship Course 990365</vt:lpstr>
      <vt:lpstr>Pre Apprenticeship Course </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 Apprenticeships</dc:title>
  <dc:creator>Nichols, Shelly</dc:creator>
  <cp:lastModifiedBy>Nichols, Shelly</cp:lastModifiedBy>
  <cp:revision>13</cp:revision>
  <dcterms:created xsi:type="dcterms:W3CDTF">2019-07-10T16:22:42Z</dcterms:created>
  <dcterms:modified xsi:type="dcterms:W3CDTF">2020-02-19T20:07:01Z</dcterms:modified>
</cp:coreProperties>
</file>